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ko-KR"/>
    </a:defPPr>
    <a:lvl1pPr marL="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DE04C3-A62F-6B41-38DF-5EA897FF51EB}" name="Hong Sungho" initials="SH" userId="6fd8ed3039598af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0403"/>
    <a:srgbClr val="010101"/>
    <a:srgbClr val="9B02D3"/>
    <a:srgbClr val="4E0076"/>
    <a:srgbClr val="0000FE"/>
    <a:srgbClr val="00FF01"/>
    <a:srgbClr val="FEFC10"/>
    <a:srgbClr val="FA7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3" autoAdjust="0"/>
    <p:restoredTop sz="94660"/>
  </p:normalViewPr>
  <p:slideViewPr>
    <p:cSldViewPr snapToGrid="0">
      <p:cViewPr>
        <p:scale>
          <a:sx n="83" d="100"/>
          <a:sy n="83" d="100"/>
        </p:scale>
        <p:origin x="-5464" y="-14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4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9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1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0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4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9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91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96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4145-627A-47AA-9ACC-15A1A390962B}" type="datetimeFigureOut">
              <a:rPr lang="ko-KR" altLang="en-US" smtClean="0"/>
              <a:t>2025. 7. 17.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6D329-3316-48EB-AE0F-51FA9CFCE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3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3" Type="http://schemas.openxmlformats.org/officeDocument/2006/relationships/image" Target="../media/image2.emf"/><Relationship Id="rId21" Type="http://schemas.openxmlformats.org/officeDocument/2006/relationships/image" Target="../media/image20.png"/><Relationship Id="rId34" Type="http://schemas.openxmlformats.org/officeDocument/2006/relationships/image" Target="../media/image33.emf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33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emf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emf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64966E37-ABA4-19BB-5261-6E8327A3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49" y="28710832"/>
            <a:ext cx="7812858" cy="5859644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97F2D3CA-EC10-1C67-CE40-FE91FA44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784" y="16457905"/>
            <a:ext cx="3461946" cy="216371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6251" y="1001155"/>
            <a:ext cx="224008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Multidimensional dynamics of the cerebellar output neurons encoding saccadic eye movement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7515" y="3418018"/>
            <a:ext cx="22369609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u="sng" dirty="0">
                <a:latin typeface="Arial" panose="020B0604020202020204" pitchFamily="34" charset="0"/>
                <a:cs typeface="Arial" panose="020B0604020202020204" pitchFamily="34" charset="0"/>
              </a:rPr>
              <a:t>Jisub Bae</a:t>
            </a:r>
            <a:r>
              <a:rPr lang="en-US" altLang="ko-KR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, Zong-peng Sun</a:t>
            </a:r>
            <a:r>
              <a:rPr lang="en-US" altLang="ko-KR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, Peter Thier</a:t>
            </a:r>
            <a:r>
              <a:rPr lang="en-US" altLang="ko-KR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ko-KR" sz="5400" b="1" dirty="0">
                <a:latin typeface="Arial" panose="020B0604020202020204" pitchFamily="34" charset="0"/>
                <a:cs typeface="Arial" panose="020B0604020202020204" pitchFamily="34" charset="0"/>
              </a:rPr>
              <a:t> &amp; Sungho Hong</a:t>
            </a:r>
            <a:r>
              <a:rPr lang="en-US" altLang="ko-KR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1†</a:t>
            </a:r>
          </a:p>
          <a:p>
            <a:pPr algn="just">
              <a:spcBef>
                <a:spcPts val="600"/>
              </a:spcBef>
            </a:pPr>
            <a:r>
              <a:rPr lang="en-US" altLang="ko-KR" sz="3700" baseline="300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altLang="ko-KR" sz="37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Center for Cognition and Sociality, Institute for Basic Science, South Korea;</a:t>
            </a:r>
            <a:r>
              <a:rPr lang="en-US" altLang="ko-KR" sz="3700" baseline="300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2</a:t>
            </a:r>
            <a:r>
              <a:rPr lang="en-US" altLang="ko-KR" sz="37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Dept. of Cognitive Neurology, Hertie Institute for Clinical Brain Research, University of Tübingen, Germany;  </a:t>
            </a:r>
            <a:r>
              <a:rPr lang="en-US" altLang="ko-KR" sz="3700" baseline="300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†</a:t>
            </a:r>
            <a:r>
              <a:rPr lang="en-US" altLang="ko-KR" sz="3700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sunghohong@ibs.re.kr</a:t>
            </a:r>
            <a:endParaRPr lang="en-US" altLang="ko-KR" sz="37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6251" y="6483757"/>
            <a:ext cx="14472000" cy="19840510"/>
          </a:xfrm>
          <a:prstGeom prst="roundRect">
            <a:avLst>
              <a:gd name="adj" fmla="val 60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9195" y="6088093"/>
            <a:ext cx="4506986" cy="830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5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251" y="26948839"/>
            <a:ext cx="14472000" cy="15338169"/>
          </a:xfrm>
          <a:prstGeom prst="roundRect">
            <a:avLst>
              <a:gd name="adj" fmla="val 60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09288" y="26554002"/>
            <a:ext cx="3023243" cy="861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5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6056" y="7002017"/>
            <a:ext cx="6639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Helvetica" pitchFamily="2" charset="0"/>
                <a:cs typeface="FUTURA MEDIUM" panose="020B0602020204020303" pitchFamily="34" charset="-79"/>
              </a:rPr>
              <a:t>Deep cerebellar nuclei (DCN)</a:t>
            </a:r>
            <a:endParaRPr lang="ko-KR" altLang="en-US" sz="3600" b="1" dirty="0">
              <a:latin typeface="Helvetica" pitchFamily="2" charset="0"/>
              <a:cs typeface="FUTURA MEDIUM" panose="020B0602020204020303" pitchFamily="34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3933" y="13124851"/>
            <a:ext cx="1409411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Final output region of the cerebellum 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(red) integrating the mossy fiber and Purkinje cell inputs (green),</a:t>
            </a:r>
          </a:p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Fastigial nucleus (FN)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, a DCN region involved in eye movement, remains poorly understood due to difficulty of recording from this area.</a:t>
            </a:r>
          </a:p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We analyzed the recordings from </a:t>
            </a: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FN neurons 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FNN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29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=67) by Sun et al. [1] in rhesus monkeys performing saccadic eye movement tasks (see below).</a:t>
            </a:r>
            <a:endParaRPr lang="ko-KR" alt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832783" y="27452282"/>
            <a:ext cx="1206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Helvetica" pitchFamily="2" charset="0"/>
                <a:cs typeface="Arial" panose="020B0604020202020204" pitchFamily="34" charset="0"/>
              </a:rPr>
              <a:t>On average, FNNs prominently burst like mossy fibers</a:t>
            </a:r>
            <a:endParaRPr lang="ko-KR" altLang="en-US" sz="3600" b="1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5812303" y="14121097"/>
            <a:ext cx="130860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latin typeface="Helvetica" pitchFamily="2" charset="0"/>
              </a:rPr>
              <a:t>FNNs have intrinsic reference directions [3] controlling their spike latency coding </a:t>
            </a:r>
            <a:r>
              <a:rPr lang="en-US" altLang="ko-KR" sz="3800" b="1">
                <a:latin typeface="Helvetica" pitchFamily="2" charset="0"/>
              </a:rPr>
              <a:t>of eye movement </a:t>
            </a:r>
            <a:r>
              <a:rPr lang="en-US" altLang="ko-KR" sz="3800" b="1" dirty="0">
                <a:latin typeface="Helvetica" pitchFamily="2" charset="0"/>
              </a:rPr>
              <a:t>directions</a:t>
            </a:r>
            <a:endParaRPr lang="ko-KR" altLang="en-US" sz="3800" b="1" dirty="0">
              <a:latin typeface="Helvetica" pitchFamily="2" charset="0"/>
            </a:endParaRPr>
          </a:p>
        </p:txBody>
      </p:sp>
      <p:pic>
        <p:nvPicPr>
          <p:cNvPr id="3" name="Picture 2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EB3C3971-0BCE-87A4-0488-199B962D0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80"/>
          <a:stretch/>
        </p:blipFill>
        <p:spPr>
          <a:xfrm>
            <a:off x="24736736" y="863875"/>
            <a:ext cx="3084473" cy="24092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827F5-74CA-830F-F6A7-7BD38953BF22}"/>
              </a:ext>
            </a:extLst>
          </p:cNvPr>
          <p:cNvSpPr txBox="1"/>
          <p:nvPr/>
        </p:nvSpPr>
        <p:spPr>
          <a:xfrm>
            <a:off x="3727609" y="16459136"/>
            <a:ext cx="7963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Helvetica" pitchFamily="2" charset="0"/>
              </a:rPr>
              <a:t>Neural manifold (in the cerebellum)</a:t>
            </a:r>
            <a:endParaRPr lang="ko-KR" altLang="en-US" sz="3600" b="1" dirty="0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729470-FFD3-B204-DCE8-6899189F6585}"/>
              </a:ext>
            </a:extLst>
          </p:cNvPr>
          <p:cNvSpPr txBox="1"/>
          <p:nvPr/>
        </p:nvSpPr>
        <p:spPr>
          <a:xfrm>
            <a:off x="816437" y="22672847"/>
            <a:ext cx="1386874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A small number of patterns (dimensions) explaining a large fraction of cell-to-cell variability in the neural population activity,</a:t>
            </a:r>
          </a:p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Highly successful at explaining the population activity of various neurons in many brain regions, including </a:t>
            </a: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mossy fibers 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sz="2900" b="1" dirty="0">
                <a:latin typeface="Arial" panose="020B0604020202020204" pitchFamily="34" charset="0"/>
                <a:cs typeface="Arial" panose="020B0604020202020204" pitchFamily="34" charset="0"/>
              </a:rPr>
              <a:t>Purkinje cells </a:t>
            </a:r>
            <a:r>
              <a:rPr lang="en-US" altLang="ko-KR" sz="2900" dirty="0">
                <a:latin typeface="Arial" panose="020B0604020202020204" pitchFamily="34" charset="0"/>
                <a:cs typeface="Arial" panose="020B0604020202020204" pitchFamily="34" charset="0"/>
              </a:rPr>
              <a:t>in the cerebellum [2] (figures above: Purkinje cell case).</a:t>
            </a:r>
          </a:p>
          <a:p>
            <a:pPr marL="571500" indent="-571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900" b="1" i="1" dirty="0">
                <a:latin typeface="Arial" panose="020B0604020202020204" pitchFamily="34" charset="0"/>
                <a:cs typeface="Arial" panose="020B0604020202020204" pitchFamily="34" charset="0"/>
              </a:rPr>
              <a:t>What about FNNs, </a:t>
            </a:r>
            <a:r>
              <a:rPr lang="en-US" altLang="ko-KR" sz="2900" i="1" dirty="0">
                <a:latin typeface="Arial" panose="020B0604020202020204" pitchFamily="34" charset="0"/>
                <a:cs typeface="Arial" panose="020B0604020202020204" pitchFamily="34" charset="0"/>
              </a:rPr>
              <a:t>their common postsynaptic targets</a:t>
            </a:r>
            <a:r>
              <a:rPr lang="en-US" altLang="ko-KR" sz="29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0772B1-9CC9-4B11-AAB2-CB71D5826BBD}"/>
              </a:ext>
            </a:extLst>
          </p:cNvPr>
          <p:cNvSpPr txBox="1"/>
          <p:nvPr/>
        </p:nvSpPr>
        <p:spPr>
          <a:xfrm>
            <a:off x="15812303" y="24791695"/>
            <a:ext cx="13589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 dirty="0">
                <a:latin typeface="Helvetica" pitchFamily="2" charset="0"/>
              </a:rPr>
              <a:t>Data-driven network models show that FNN population activity is dominantly influenced by the Purkinje cell manifold</a:t>
            </a:r>
            <a:endParaRPr lang="ko-KR" altLang="en-US" sz="3600" b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1838EA-3152-6F1D-83FD-A219818F6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586" y="3333543"/>
            <a:ext cx="1384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E0018-8B98-DA0B-D814-FBF8696B5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7618" y="3879701"/>
            <a:ext cx="2170791" cy="15562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6A844F-E4AD-F4F2-6039-A6BDBE218596}"/>
              </a:ext>
            </a:extLst>
          </p:cNvPr>
          <p:cNvSpPr txBox="1"/>
          <p:nvPr/>
        </p:nvSpPr>
        <p:spPr>
          <a:xfrm>
            <a:off x="15507486" y="6742083"/>
            <a:ext cx="14132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Helvetica" pitchFamily="2" charset="0"/>
                <a:cs typeface="Arial" panose="020B0604020202020204" pitchFamily="34" charset="0"/>
              </a:rPr>
              <a:t>Direction-independent latent dynamics underlies FNN manifolds</a:t>
            </a:r>
            <a:endParaRPr lang="ko-KR" altLang="en-US" sz="3600" b="1" dirty="0">
              <a:latin typeface="Helvetica" pitchFamily="2" charset="0"/>
              <a:cs typeface="Arial" panose="020B0604020202020204" pitchFamily="34" charset="0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92180C3-895F-150D-EEAE-603B076C6B8F}"/>
              </a:ext>
            </a:extLst>
          </p:cNvPr>
          <p:cNvGrpSpPr/>
          <p:nvPr/>
        </p:nvGrpSpPr>
        <p:grpSpPr>
          <a:xfrm>
            <a:off x="4232174" y="7839698"/>
            <a:ext cx="6639578" cy="5067454"/>
            <a:chOff x="3909445" y="7880039"/>
            <a:chExt cx="7750307" cy="59151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9069" y="8025472"/>
              <a:ext cx="7610683" cy="5769751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51E943-FBCA-F7D4-D18D-95207EA156A7}"/>
                </a:ext>
              </a:extLst>
            </p:cNvPr>
            <p:cNvSpPr/>
            <p:nvPr/>
          </p:nvSpPr>
          <p:spPr>
            <a:xfrm>
              <a:off x="7290780" y="11990701"/>
              <a:ext cx="1630326" cy="1555948"/>
            </a:xfrm>
            <a:prstGeom prst="ellipse">
              <a:avLst/>
            </a:prstGeom>
            <a:noFill/>
            <a:ln w="152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C566BB-08D0-BE20-D915-55FF40F6C606}"/>
                </a:ext>
              </a:extLst>
            </p:cNvPr>
            <p:cNvSpPr/>
            <p:nvPr/>
          </p:nvSpPr>
          <p:spPr>
            <a:xfrm>
              <a:off x="3909445" y="12045639"/>
              <a:ext cx="1373755" cy="1315685"/>
            </a:xfrm>
            <a:prstGeom prst="ellipse">
              <a:avLst/>
            </a:prstGeom>
            <a:noFill/>
            <a:ln w="1524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09A8F1-238E-AB16-EBCF-51E3130F48FE}"/>
                </a:ext>
              </a:extLst>
            </p:cNvPr>
            <p:cNvSpPr/>
            <p:nvPr/>
          </p:nvSpPr>
          <p:spPr>
            <a:xfrm>
              <a:off x="7163780" y="7880039"/>
              <a:ext cx="2970820" cy="3747746"/>
            </a:xfrm>
            <a:prstGeom prst="ellipse">
              <a:avLst/>
            </a:prstGeom>
            <a:noFill/>
            <a:ln w="1524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28E0993-BBA5-BF15-EF31-261CD95EEF4D}"/>
              </a:ext>
            </a:extLst>
          </p:cNvPr>
          <p:cNvSpPr txBox="1"/>
          <p:nvPr/>
        </p:nvSpPr>
        <p:spPr>
          <a:xfrm>
            <a:off x="1899662" y="35289141"/>
            <a:ext cx="1186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Helvetica" pitchFamily="2" charset="0"/>
                <a:cs typeface="Arial" panose="020B0604020202020204" pitchFamily="34" charset="0"/>
              </a:rPr>
              <a:t>FNN activity dimensionally reduces like Purkinje cells</a:t>
            </a:r>
            <a:endParaRPr lang="ko-KR" altLang="en-US" sz="3600" b="1" dirty="0"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EE666D-6A25-4557-1698-4C99120E4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020" y="29635411"/>
            <a:ext cx="2168210" cy="3980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6ECFDE-F32C-8C96-8B2D-4BAA7357C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450" y="30535554"/>
            <a:ext cx="2198175" cy="219817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10EAFDD-8C6F-6683-31B3-202EF88E8116}"/>
              </a:ext>
            </a:extLst>
          </p:cNvPr>
          <p:cNvSpPr txBox="1"/>
          <p:nvPr/>
        </p:nvSpPr>
        <p:spPr>
          <a:xfrm>
            <a:off x="15812303" y="15631501"/>
            <a:ext cx="39355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en-US" altLang="ko-K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-dependent latency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808EF2F3-46E4-418C-7BDF-58B2A340E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7407" y="31246675"/>
            <a:ext cx="3278892" cy="2058839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CCB65EB1-403C-FD36-9CA6-7A813ED310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7407" y="28707286"/>
            <a:ext cx="3278892" cy="205883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D2722314-47BB-E831-C5CB-E8C6DC1DCF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1689" y="28585086"/>
            <a:ext cx="1028874" cy="127722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FFF7DAA0-F8B7-1C2A-C9B7-7A784EC8C6CB}"/>
              </a:ext>
            </a:extLst>
          </p:cNvPr>
          <p:cNvSpPr txBox="1"/>
          <p:nvPr/>
        </p:nvSpPr>
        <p:spPr>
          <a:xfrm>
            <a:off x="5523356" y="28859344"/>
            <a:ext cx="1271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movement onset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7EB93D1-E1B8-E7FB-8615-AA0649D8CEC1}"/>
              </a:ext>
            </a:extLst>
          </p:cNvPr>
          <p:cNvSpPr txBox="1"/>
          <p:nvPr/>
        </p:nvSpPr>
        <p:spPr>
          <a:xfrm>
            <a:off x="12793154" y="28428591"/>
            <a:ext cx="1787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mossy fibers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9C93AAD-369E-F1CC-451B-99ACE08B3736}"/>
              </a:ext>
            </a:extLst>
          </p:cNvPr>
          <p:cNvSpPr txBox="1"/>
          <p:nvPr/>
        </p:nvSpPr>
        <p:spPr>
          <a:xfrm>
            <a:off x="12698598" y="30976329"/>
            <a:ext cx="1915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Purkinje cells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09DD3D7-7B31-5D0C-413D-075758645F45}"/>
              </a:ext>
            </a:extLst>
          </p:cNvPr>
          <p:cNvSpPr txBox="1"/>
          <p:nvPr/>
        </p:nvSpPr>
        <p:spPr>
          <a:xfrm>
            <a:off x="1462041" y="30372996"/>
            <a:ext cx="875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fixation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4524E05-09DE-6BC1-BFF4-CA3174ADF624}"/>
              </a:ext>
            </a:extLst>
          </p:cNvPr>
          <p:cNvSpPr txBox="1"/>
          <p:nvPr/>
        </p:nvSpPr>
        <p:spPr>
          <a:xfrm>
            <a:off x="1538351" y="37790392"/>
            <a:ext cx="569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85%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BB5738-BD9B-5043-E37E-47335E28FAEE}"/>
              </a:ext>
            </a:extLst>
          </p:cNvPr>
          <p:cNvGrpSpPr/>
          <p:nvPr/>
        </p:nvGrpSpPr>
        <p:grpSpPr>
          <a:xfrm>
            <a:off x="896980" y="36855112"/>
            <a:ext cx="6212674" cy="4107061"/>
            <a:chOff x="584805" y="36448159"/>
            <a:chExt cx="6212674" cy="4107061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93BCC8F-6A89-8CCC-384A-A2DFD260AF4A}"/>
                </a:ext>
              </a:extLst>
            </p:cNvPr>
            <p:cNvSpPr txBox="1"/>
            <p:nvPr/>
          </p:nvSpPr>
          <p:spPr>
            <a:xfrm>
              <a:off x="2064502" y="36602047"/>
              <a:ext cx="9406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FNNs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8518D3B3-5E6F-2B10-4AED-50838F638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805" y="37065104"/>
              <a:ext cx="3030178" cy="3490116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E7E71DC4-4626-074F-D497-1D2CC3AEE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0912" y="37057209"/>
              <a:ext cx="1570501" cy="3493011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33542758-902A-F64D-7BFC-1EC57F97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03508" y="37061066"/>
              <a:ext cx="1570502" cy="3493013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BF9EAC4-8CEC-4CAA-0F8A-00F4B0DA5137}"/>
                </a:ext>
              </a:extLst>
            </p:cNvPr>
            <p:cNvSpPr txBox="1"/>
            <p:nvPr/>
          </p:nvSpPr>
          <p:spPr>
            <a:xfrm>
              <a:off x="3945380" y="36448159"/>
              <a:ext cx="114185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mossy fibers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426CFF5-F78F-2776-01A2-66829D60718B}"/>
                </a:ext>
              </a:extLst>
            </p:cNvPr>
            <p:cNvSpPr txBox="1"/>
            <p:nvPr/>
          </p:nvSpPr>
          <p:spPr>
            <a:xfrm>
              <a:off x="5555540" y="36455700"/>
              <a:ext cx="124193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Purkinje cells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7B789A06-77C7-1022-473C-E499DD9A4701}"/>
              </a:ext>
            </a:extLst>
          </p:cNvPr>
          <p:cNvSpPr txBox="1"/>
          <p:nvPr/>
        </p:nvSpPr>
        <p:spPr>
          <a:xfrm>
            <a:off x="2413759" y="31027827"/>
            <a:ext cx="702510" cy="306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81E9A9F-F85A-17B8-77EB-43D4225207F3}"/>
              </a:ext>
            </a:extLst>
          </p:cNvPr>
          <p:cNvSpPr txBox="1"/>
          <p:nvPr/>
        </p:nvSpPr>
        <p:spPr>
          <a:xfrm>
            <a:off x="16750803" y="7601320"/>
            <a:ext cx="12270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 = 135°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935C96C1-28A9-206B-4938-9FBB45A90F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52440" y="8103184"/>
            <a:ext cx="3372498" cy="368688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436E717-3925-B77B-BD58-C7EFF87AA13E}"/>
              </a:ext>
            </a:extLst>
          </p:cNvPr>
          <p:cNvGrpSpPr/>
          <p:nvPr/>
        </p:nvGrpSpPr>
        <p:grpSpPr>
          <a:xfrm>
            <a:off x="15479238" y="8091983"/>
            <a:ext cx="10195859" cy="3697678"/>
            <a:chOff x="15479238" y="7923373"/>
            <a:chExt cx="10195859" cy="3697678"/>
          </a:xfrm>
        </p:grpSpPr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9B626B1D-3400-F5E6-8050-32CADDB4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946046" y="7959534"/>
              <a:ext cx="3145256" cy="3145256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FBE94BFA-C8E6-9626-126B-46259E506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479238" y="7923373"/>
              <a:ext cx="3526675" cy="3526675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73469425-2049-B2FB-0F9F-5BFE4DE9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977419" y="7923373"/>
              <a:ext cx="3697678" cy="3697678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C331C47-24A5-1A14-27FA-FE86B9DB92AE}"/>
                </a:ext>
              </a:extLst>
            </p:cNvPr>
            <p:cNvSpPr txBox="1"/>
            <p:nvPr/>
          </p:nvSpPr>
          <p:spPr>
            <a:xfrm flipH="1">
              <a:off x="18804696" y="9007284"/>
              <a:ext cx="7108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latin typeface="Helvetica" pitchFamily="2" charset="0"/>
                  <a:cs typeface="Arial" panose="020B0604020202020204" pitchFamily="34" charset="0"/>
                </a:rPr>
                <a:t>≈</a:t>
              </a:r>
              <a:endParaRPr lang="ko-KR" altLang="en-US" sz="3600" b="1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D17AA0E-2BEB-FE60-B5CC-A535967A3230}"/>
                </a:ext>
              </a:extLst>
            </p:cNvPr>
            <p:cNvSpPr txBox="1"/>
            <p:nvPr/>
          </p:nvSpPr>
          <p:spPr>
            <a:xfrm flipH="1">
              <a:off x="21613480" y="9007284"/>
              <a:ext cx="2534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latin typeface="Helvetica" pitchFamily="2" charset="0"/>
                  <a:cs typeface="Arial" panose="020B0604020202020204" pitchFamily="34" charset="0"/>
                </a:rPr>
                <a:t>×</a:t>
              </a:r>
              <a:endParaRPr lang="ko-KR" altLang="en-US" sz="3600" b="1" dirty="0">
                <a:latin typeface="Helvetica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9073904-024F-B7D5-5C62-FF3C944E232F}"/>
              </a:ext>
            </a:extLst>
          </p:cNvPr>
          <p:cNvSpPr txBox="1"/>
          <p:nvPr/>
        </p:nvSpPr>
        <p:spPr>
          <a:xfrm>
            <a:off x="19047639" y="7447432"/>
            <a:ext cx="2942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-dependent coefficients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3BE990F-BD5D-FFDA-0AAC-C34DFAAF5025}"/>
              </a:ext>
            </a:extLst>
          </p:cNvPr>
          <p:cNvSpPr txBox="1"/>
          <p:nvPr/>
        </p:nvSpPr>
        <p:spPr>
          <a:xfrm>
            <a:off x="22702398" y="7447432"/>
            <a:ext cx="2578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 latent dynamics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DE92D3E-B593-4B5C-7FA4-BDF24364D9BE}"/>
              </a:ext>
            </a:extLst>
          </p:cNvPr>
          <p:cNvGrpSpPr/>
          <p:nvPr/>
        </p:nvGrpSpPr>
        <p:grpSpPr>
          <a:xfrm>
            <a:off x="2413759" y="17260828"/>
            <a:ext cx="10790606" cy="5168873"/>
            <a:chOff x="2779282" y="18266136"/>
            <a:chExt cx="10656396" cy="498088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9D8D4EC-AB81-45B2-4821-99FC661D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79282" y="18278291"/>
              <a:ext cx="4887837" cy="42719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A51CEE-0BA2-A810-1D67-00B91524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311585" y="18266136"/>
              <a:ext cx="5124093" cy="427192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8562518-03D6-6779-54C7-B223BC6A1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4810" y="22624716"/>
              <a:ext cx="3530600" cy="62230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2638B85-CE4B-6653-2FA6-0ADBE049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960203" y="22652904"/>
              <a:ext cx="4267200" cy="558800"/>
            </a:xfrm>
            <a:prstGeom prst="rect">
              <a:avLst/>
            </a:prstGeom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548163FD-182D-53EC-AEFD-0895E2D21E92}"/>
              </a:ext>
            </a:extLst>
          </p:cNvPr>
          <p:cNvSpPr txBox="1"/>
          <p:nvPr/>
        </p:nvSpPr>
        <p:spPr>
          <a:xfrm>
            <a:off x="17161591" y="16241937"/>
            <a:ext cx="816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i="1" dirty="0">
                <a:latin typeface="Arial" panose="020B0604020202020204" pitchFamily="34" charset="0"/>
                <a:cs typeface="Arial" panose="020B0604020202020204" pitchFamily="34" charset="0"/>
              </a:rPr>
              <a:t>∆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1790A5DF-6A40-66BF-60AA-0BB0F8DB71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235906" y="20868481"/>
            <a:ext cx="1803400" cy="106680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0EA1768B-4AC5-4F52-B878-853141FDB9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922581" y="16266620"/>
            <a:ext cx="3935501" cy="2951626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60A414B2-A13B-3267-D4FF-91B193ECA576}"/>
              </a:ext>
            </a:extLst>
          </p:cNvPr>
          <p:cNvSpPr txBox="1"/>
          <p:nvPr/>
        </p:nvSpPr>
        <p:spPr>
          <a:xfrm>
            <a:off x="22663727" y="16835729"/>
            <a:ext cx="816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cell 1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890D43F-6AC0-B53C-945A-E28C89B1C1C2}"/>
              </a:ext>
            </a:extLst>
          </p:cNvPr>
          <p:cNvSpPr txBox="1"/>
          <p:nvPr/>
        </p:nvSpPr>
        <p:spPr>
          <a:xfrm>
            <a:off x="5490105" y="28392408"/>
            <a:ext cx="4751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average firings of all FNNs in our data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9EBB8C4F-95CA-29BD-E9C4-06DBB5390AB0}"/>
              </a:ext>
            </a:extLst>
          </p:cNvPr>
          <p:cNvSpPr txBox="1"/>
          <p:nvPr/>
        </p:nvSpPr>
        <p:spPr>
          <a:xfrm>
            <a:off x="20364774" y="15628351"/>
            <a:ext cx="35211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create an </a:t>
            </a:r>
            <a:r>
              <a:rPr lang="en-US" altLang="ko-KR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(=67)×8 matrix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6727C79-AC8D-6A7E-6A99-F9CB84980A40}"/>
              </a:ext>
            </a:extLst>
          </p:cNvPr>
          <p:cNvSpPr txBox="1"/>
          <p:nvPr/>
        </p:nvSpPr>
        <p:spPr>
          <a:xfrm>
            <a:off x="24224688" y="15629607"/>
            <a:ext cx="51767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multi-dimensional scaling to extract </a:t>
            </a:r>
            <a:r>
              <a:rPr lang="en-US" altLang="ko-KR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21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endParaRPr lang="ko-KR" altLang="en-US" sz="21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5" name="Picture 274">
            <a:extLst>
              <a:ext uri="{FF2B5EF4-FFF2-40B4-BE49-F238E27FC236}">
                <a16:creationId xmlns:a16="http://schemas.microsoft.com/office/drawing/2014/main" id="{D727BAAE-F16E-6EBF-AFA5-1AC18203125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207499" y="16076658"/>
            <a:ext cx="4156928" cy="30813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C7BD9A-7FC4-35AC-1CBC-A693F884A59A}"/>
              </a:ext>
            </a:extLst>
          </p:cNvPr>
          <p:cNvSpPr txBox="1"/>
          <p:nvPr/>
        </p:nvSpPr>
        <p:spPr>
          <a:xfrm>
            <a:off x="22663727" y="17536436"/>
            <a:ext cx="816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cell 10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5F2415-F35D-27A9-9494-87B02A72F0AE}"/>
              </a:ext>
            </a:extLst>
          </p:cNvPr>
          <p:cNvGrpSpPr/>
          <p:nvPr/>
        </p:nvGrpSpPr>
        <p:grpSpPr>
          <a:xfrm>
            <a:off x="17053916" y="26730707"/>
            <a:ext cx="3663262" cy="3682925"/>
            <a:chOff x="17053916" y="25255573"/>
            <a:chExt cx="3663262" cy="36829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7DD027-CA18-DAA7-6258-3DEE457F7A36}"/>
                </a:ext>
              </a:extLst>
            </p:cNvPr>
            <p:cNvSpPr txBox="1"/>
            <p:nvPr/>
          </p:nvSpPr>
          <p:spPr>
            <a:xfrm>
              <a:off x="17511352" y="25255573"/>
              <a:ext cx="279505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</a:rPr>
                <a:t>neural d</a:t>
              </a:r>
              <a:r>
                <a:rPr lang="en-US" sz="2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ata in ref. [2]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558179-D883-4E21-2DD8-4FDF5D67A646}"/>
                </a:ext>
              </a:extLst>
            </p:cNvPr>
            <p:cNvSpPr txBox="1"/>
            <p:nvPr/>
          </p:nvSpPr>
          <p:spPr>
            <a:xfrm>
              <a:off x="18760997" y="28507611"/>
              <a:ext cx="19561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</a:rPr>
                <a:t>o</a:t>
              </a:r>
              <a:r>
                <a:rPr lang="en-US" sz="2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ur FNN data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3D8DAC-C5CF-B9D2-3BAC-DE713F06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053916" y="25682208"/>
              <a:ext cx="3498569" cy="282540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F9F807-D4C5-24A9-0723-F84E3C4A568D}"/>
              </a:ext>
            </a:extLst>
          </p:cNvPr>
          <p:cNvSpPr txBox="1"/>
          <p:nvPr/>
        </p:nvSpPr>
        <p:spPr>
          <a:xfrm>
            <a:off x="16910319" y="26192738"/>
            <a:ext cx="4467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 projection models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1AFB64-A230-535B-EF46-9BE19B6F42FD}"/>
              </a:ext>
            </a:extLst>
          </p:cNvPr>
          <p:cNvSpPr txBox="1"/>
          <p:nvPr/>
        </p:nvSpPr>
        <p:spPr>
          <a:xfrm>
            <a:off x="22663727" y="26192738"/>
            <a:ext cx="6737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communication subspace models [2,4]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A663D2-F3B0-C752-8510-40E6691EE332}"/>
              </a:ext>
            </a:extLst>
          </p:cNvPr>
          <p:cNvGrpSpPr/>
          <p:nvPr/>
        </p:nvGrpSpPr>
        <p:grpSpPr>
          <a:xfrm>
            <a:off x="23449885" y="26735833"/>
            <a:ext cx="5810912" cy="3572349"/>
            <a:chOff x="23102173" y="25188768"/>
            <a:chExt cx="6116774" cy="377946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90E078-D110-8684-28C2-7E43CFA31055}"/>
                </a:ext>
              </a:extLst>
            </p:cNvPr>
            <p:cNvSpPr txBox="1"/>
            <p:nvPr/>
          </p:nvSpPr>
          <p:spPr>
            <a:xfrm>
              <a:off x="23611117" y="25188768"/>
              <a:ext cx="2988029" cy="455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</a:rPr>
                <a:t>neural d</a:t>
              </a:r>
              <a:r>
                <a:rPr lang="en-US" sz="2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ata in ref. [2]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6959A9-EAEF-104B-6EB6-6078F2CBC428}"/>
                </a:ext>
              </a:extLst>
            </p:cNvPr>
            <p:cNvSpPr txBox="1"/>
            <p:nvPr/>
          </p:nvSpPr>
          <p:spPr>
            <a:xfrm>
              <a:off x="27167203" y="28512360"/>
              <a:ext cx="2051744" cy="455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</a:rPr>
                <a:t>o</a:t>
              </a:r>
              <a:r>
                <a:rPr lang="en-US" sz="2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ur FNN data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15DA122-B49F-4416-F0B7-224597126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3102173" y="25615195"/>
              <a:ext cx="5797523" cy="2903667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3BB3BAA-964C-1501-8C93-D57DA56F3B4F}"/>
              </a:ext>
            </a:extLst>
          </p:cNvPr>
          <p:cNvGrpSpPr/>
          <p:nvPr/>
        </p:nvGrpSpPr>
        <p:grpSpPr>
          <a:xfrm>
            <a:off x="16806282" y="30611482"/>
            <a:ext cx="10894298" cy="3988610"/>
            <a:chOff x="16806282" y="30826600"/>
            <a:chExt cx="10894298" cy="39886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734C5B-909D-03B3-395B-4C948377305D}"/>
                </a:ext>
              </a:extLst>
            </p:cNvPr>
            <p:cNvSpPr txBox="1"/>
            <p:nvPr/>
          </p:nvSpPr>
          <p:spPr>
            <a:xfrm>
              <a:off x="19760678" y="30826600"/>
              <a:ext cx="62728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performance of direct projection models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04CD50-FA68-1930-F121-999F054226B1}"/>
                </a:ext>
              </a:extLst>
            </p:cNvPr>
            <p:cNvGrpSpPr/>
            <p:nvPr/>
          </p:nvGrpSpPr>
          <p:grpSpPr>
            <a:xfrm>
              <a:off x="16806282" y="31022640"/>
              <a:ext cx="10894298" cy="3792570"/>
              <a:chOff x="16522204" y="29198348"/>
              <a:chExt cx="11299005" cy="393345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51B68DB-EB02-42CC-AAB1-4199F1DBD3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/>
              <a:srcRect b="51719"/>
              <a:stretch/>
            </p:blipFill>
            <p:spPr>
              <a:xfrm>
                <a:off x="16522204" y="29198348"/>
                <a:ext cx="11299005" cy="39334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C3B0DBF-A87E-3FB0-A136-C7C50C578671}"/>
                  </a:ext>
                </a:extLst>
              </p:cNvPr>
              <p:cNvSpPr/>
              <p:nvPr/>
            </p:nvSpPr>
            <p:spPr>
              <a:xfrm>
                <a:off x="16522204" y="29221942"/>
                <a:ext cx="639387" cy="528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1CF9104-D1DF-D960-4726-81EFED930AFA}"/>
              </a:ext>
            </a:extLst>
          </p:cNvPr>
          <p:cNvSpPr txBox="1"/>
          <p:nvPr/>
        </p:nvSpPr>
        <p:spPr>
          <a:xfrm>
            <a:off x="17360256" y="11827185"/>
            <a:ext cx="691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latin typeface="Helvetica" pitchFamily="2" charset="0"/>
                <a:cs typeface="Arial" panose="020B0604020202020204" pitchFamily="34" charset="0"/>
              </a:rPr>
              <a:t>☞</a:t>
            </a:r>
            <a:endParaRPr lang="ko-KR" altLang="en-US" sz="4800" b="1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E96CB9-E3BC-647F-3B1F-AC677D9704B4}"/>
              </a:ext>
            </a:extLst>
          </p:cNvPr>
          <p:cNvSpPr txBox="1"/>
          <p:nvPr/>
        </p:nvSpPr>
        <p:spPr>
          <a:xfrm>
            <a:off x="896980" y="28376164"/>
            <a:ext cx="21682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saccade eye movement task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2181FD-3069-D5B3-E491-B1426DA109AA}"/>
              </a:ext>
            </a:extLst>
          </p:cNvPr>
          <p:cNvSpPr txBox="1"/>
          <p:nvPr/>
        </p:nvSpPr>
        <p:spPr>
          <a:xfrm>
            <a:off x="1403344" y="36180884"/>
            <a:ext cx="54682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total variance explained by dimensions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40F9B9-FFB9-B1A5-F930-FF57BC03A882}"/>
              </a:ext>
            </a:extLst>
          </p:cNvPr>
          <p:cNvSpPr txBox="1"/>
          <p:nvPr/>
        </p:nvSpPr>
        <p:spPr>
          <a:xfrm>
            <a:off x="8569457" y="36170945"/>
            <a:ext cx="54682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FNN </a:t>
            </a:r>
            <a:r>
              <a:rPr lang="en-US" altLang="ko-KR" sz="2100" b="1">
                <a:latin typeface="Arial" panose="020B0604020202020204" pitchFamily="34" charset="0"/>
                <a:cs typeface="Arial" panose="020B0604020202020204" pitchFamily="34" charset="0"/>
              </a:rPr>
              <a:t>manifold examples</a:t>
            </a:r>
            <a:endParaRPr lang="en-US" altLang="ko-KR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EEAFFD-B0B0-E17F-BF76-1A0DBCDC48C0}"/>
              </a:ext>
            </a:extLst>
          </p:cNvPr>
          <p:cNvGrpSpPr/>
          <p:nvPr/>
        </p:nvGrpSpPr>
        <p:grpSpPr>
          <a:xfrm>
            <a:off x="7148743" y="36975049"/>
            <a:ext cx="7913172" cy="3841463"/>
            <a:chOff x="7205053" y="36606116"/>
            <a:chExt cx="7913172" cy="384146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347FCB0-3055-7713-9BC9-79CE7219D140}"/>
                </a:ext>
              </a:extLst>
            </p:cNvPr>
            <p:cNvGrpSpPr/>
            <p:nvPr/>
          </p:nvGrpSpPr>
          <p:grpSpPr>
            <a:xfrm>
              <a:off x="7205053" y="36606116"/>
              <a:ext cx="7500395" cy="3841463"/>
              <a:chOff x="7273528" y="37345402"/>
              <a:chExt cx="7500395" cy="3841463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520488AA-B4A7-8EC2-CB96-A12BD5E2E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47248" y="37660190"/>
                <a:ext cx="3526675" cy="3526675"/>
              </a:xfrm>
              <a:prstGeom prst="rect">
                <a:avLst/>
              </a:prstGeom>
            </p:spPr>
          </p:pic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19362F88-587F-6856-4C57-B3E00685C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73528" y="37647362"/>
                <a:ext cx="3526675" cy="3526675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00B9B75-30F3-FBDF-1710-E8F872EC411C}"/>
                  </a:ext>
                </a:extLst>
              </p:cNvPr>
              <p:cNvSpPr txBox="1"/>
              <p:nvPr/>
            </p:nvSpPr>
            <p:spPr>
              <a:xfrm>
                <a:off x="8891317" y="37407158"/>
                <a:ext cx="9275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0°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3B14375B-91D8-BEE1-A2FD-4F7F3A13E8E3}"/>
                  </a:ext>
                </a:extLst>
              </p:cNvPr>
              <p:cNvSpPr txBox="1"/>
              <p:nvPr/>
            </p:nvSpPr>
            <p:spPr>
              <a:xfrm>
                <a:off x="12767073" y="37345402"/>
                <a:ext cx="11341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135°</a:t>
                </a:r>
                <a:endParaRPr lang="ko-KR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6D4FA53-2C65-DA8A-D308-EA32EAE3724A}"/>
                  </a:ext>
                </a:extLst>
              </p:cNvPr>
              <p:cNvSpPr txBox="1"/>
              <p:nvPr/>
            </p:nvSpPr>
            <p:spPr>
              <a:xfrm>
                <a:off x="10452117" y="39310611"/>
                <a:ext cx="7951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onset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C39304E8-2742-B082-A7AE-8A9E386D3DA5}"/>
                  </a:ext>
                </a:extLst>
              </p:cNvPr>
              <p:cNvSpPr txBox="1"/>
              <p:nvPr/>
            </p:nvSpPr>
            <p:spPr>
              <a:xfrm>
                <a:off x="9165932" y="37764262"/>
                <a:ext cx="18843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movement offset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12E1427-1349-4FC8-99A8-3C0E0651EE5F}"/>
                  </a:ext>
                </a:extLst>
              </p:cNvPr>
              <p:cNvSpPr txBox="1"/>
              <p:nvPr/>
            </p:nvSpPr>
            <p:spPr>
              <a:xfrm>
                <a:off x="13235539" y="37791272"/>
                <a:ext cx="7571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offset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EF9D6A7-F140-FD9B-1F3B-114FAD7970BF}"/>
                </a:ext>
              </a:extLst>
            </p:cNvPr>
            <p:cNvSpPr txBox="1"/>
            <p:nvPr/>
          </p:nvSpPr>
          <p:spPr>
            <a:xfrm>
              <a:off x="14281582" y="39047191"/>
              <a:ext cx="8366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onset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9FDA765-C474-C384-8D92-D8504C16C7D5}"/>
              </a:ext>
            </a:extLst>
          </p:cNvPr>
          <p:cNvSpPr txBox="1"/>
          <p:nvPr/>
        </p:nvSpPr>
        <p:spPr>
          <a:xfrm>
            <a:off x="26639307" y="7574170"/>
            <a:ext cx="279375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 model performance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49CCEC6-F9BB-2BE2-8C8E-E9236D8AC02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075117" y="11884071"/>
            <a:ext cx="8833063" cy="72850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B33E149F-BA77-64ED-3EC9-AC15297E4825}"/>
              </a:ext>
            </a:extLst>
          </p:cNvPr>
          <p:cNvSpPr txBox="1"/>
          <p:nvPr/>
        </p:nvSpPr>
        <p:spPr>
          <a:xfrm>
            <a:off x="19097638" y="35099551"/>
            <a:ext cx="6933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performance of communication space models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88AC14F-ADEA-4993-7601-DBAE6C2D91A6}"/>
              </a:ext>
            </a:extLst>
          </p:cNvPr>
          <p:cNvSpPr txBox="1"/>
          <p:nvPr/>
        </p:nvSpPr>
        <p:spPr>
          <a:xfrm>
            <a:off x="18302413" y="12546901"/>
            <a:ext cx="149045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firing rate individual neurons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E4FC0E1-B918-584F-E7E6-77FA13A0E11E}"/>
              </a:ext>
            </a:extLst>
          </p:cNvPr>
          <p:cNvSpPr txBox="1"/>
          <p:nvPr/>
        </p:nvSpPr>
        <p:spPr>
          <a:xfrm>
            <a:off x="19996939" y="12546901"/>
            <a:ext cx="12123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weight matrix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E07D01F-678E-D8DD-2B44-28852CD0E7A4}"/>
              </a:ext>
            </a:extLst>
          </p:cNvPr>
          <p:cNvSpPr txBox="1"/>
          <p:nvPr/>
        </p:nvSpPr>
        <p:spPr>
          <a:xfrm>
            <a:off x="21196038" y="12546901"/>
            <a:ext cx="13094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neural manifold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C0684A8-130A-C33E-42AA-84444E6E2666}"/>
              </a:ext>
            </a:extLst>
          </p:cNvPr>
          <p:cNvSpPr txBox="1"/>
          <p:nvPr/>
        </p:nvSpPr>
        <p:spPr>
          <a:xfrm>
            <a:off x="24525392" y="12546901"/>
            <a:ext cx="13094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gain matrix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AE7839-E103-03D5-0CBF-037500CC3850}"/>
              </a:ext>
            </a:extLst>
          </p:cNvPr>
          <p:cNvSpPr txBox="1"/>
          <p:nvPr/>
        </p:nvSpPr>
        <p:spPr>
          <a:xfrm>
            <a:off x="25721146" y="12546901"/>
            <a:ext cx="1490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100" b="1" dirty="0">
                <a:latin typeface="Arial" panose="020B0604020202020204" pitchFamily="34" charset="0"/>
                <a:cs typeface="Arial" panose="020B0604020202020204" pitchFamily="34" charset="0"/>
              </a:rPr>
              <a:t>latent dynamics</a:t>
            </a:r>
            <a:endParaRPr lang="ko-KR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EA02D38-66E2-7610-E4E8-6087FD5FDD52}"/>
              </a:ext>
            </a:extLst>
          </p:cNvPr>
          <p:cNvSpPr/>
          <p:nvPr/>
        </p:nvSpPr>
        <p:spPr>
          <a:xfrm>
            <a:off x="21105660" y="20688579"/>
            <a:ext cx="970211" cy="51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C9318C2-0C44-3254-BB88-5792376B4A26}"/>
              </a:ext>
            </a:extLst>
          </p:cNvPr>
          <p:cNvGrpSpPr/>
          <p:nvPr/>
        </p:nvGrpSpPr>
        <p:grpSpPr>
          <a:xfrm>
            <a:off x="22408393" y="19243827"/>
            <a:ext cx="6299514" cy="4874215"/>
            <a:chOff x="22408393" y="19243827"/>
            <a:chExt cx="6299514" cy="4874215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A7769B0A-FAA7-44C2-AEF9-7E230A8D9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2408393" y="19254440"/>
              <a:ext cx="6040986" cy="486360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54E2E8D-7AEA-3B7E-9D1C-72D50B914708}"/>
                </a:ext>
              </a:extLst>
            </p:cNvPr>
            <p:cNvSpPr/>
            <p:nvPr/>
          </p:nvSpPr>
          <p:spPr>
            <a:xfrm>
              <a:off x="26764489" y="19700823"/>
              <a:ext cx="1943418" cy="2234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8C758-FB7D-D27D-A879-547DE4D9E2CA}"/>
                </a:ext>
              </a:extLst>
            </p:cNvPr>
            <p:cNvSpPr/>
            <p:nvPr/>
          </p:nvSpPr>
          <p:spPr>
            <a:xfrm>
              <a:off x="23400804" y="23596371"/>
              <a:ext cx="970211" cy="511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E03AA12-6CA5-DB75-2AB6-1785D9BB99BA}"/>
                </a:ext>
              </a:extLst>
            </p:cNvPr>
            <p:cNvSpPr/>
            <p:nvPr/>
          </p:nvSpPr>
          <p:spPr>
            <a:xfrm>
              <a:off x="26370037" y="22608934"/>
              <a:ext cx="886034" cy="653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3A0399E-42F6-CCF0-E812-6BEA2B83CED8}"/>
                </a:ext>
              </a:extLst>
            </p:cNvPr>
            <p:cNvSpPr/>
            <p:nvPr/>
          </p:nvSpPr>
          <p:spPr>
            <a:xfrm>
              <a:off x="23995164" y="19243827"/>
              <a:ext cx="1256424" cy="511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5F3E5FE-1244-2B3D-F87F-3DD720604244}"/>
              </a:ext>
            </a:extLst>
          </p:cNvPr>
          <p:cNvGrpSpPr/>
          <p:nvPr/>
        </p:nvGrpSpPr>
        <p:grpSpPr>
          <a:xfrm>
            <a:off x="16732781" y="19194901"/>
            <a:ext cx="5274634" cy="4923141"/>
            <a:chOff x="16732781" y="19129780"/>
            <a:chExt cx="5274634" cy="492314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DFBC9F4-FF64-AB5F-6449-1432CD965737}"/>
                </a:ext>
              </a:extLst>
            </p:cNvPr>
            <p:cNvGrpSpPr/>
            <p:nvPr/>
          </p:nvGrpSpPr>
          <p:grpSpPr>
            <a:xfrm>
              <a:off x="16732781" y="19129780"/>
              <a:ext cx="5073247" cy="4923141"/>
              <a:chOff x="16732781" y="19129780"/>
              <a:chExt cx="5073247" cy="4923141"/>
            </a:xfrm>
          </p:grpSpPr>
          <p:pic>
            <p:nvPicPr>
              <p:cNvPr id="176" name="그림 175">
                <a:extLst>
                  <a:ext uri="{FF2B5EF4-FFF2-40B4-BE49-F238E27FC236}">
                    <a16:creationId xmlns:a16="http://schemas.microsoft.com/office/drawing/2014/main" id="{0452A1E8-F0E4-4D7F-B51C-759754CCD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732781" y="19129780"/>
                <a:ext cx="5073247" cy="4864153"/>
              </a:xfrm>
              <a:prstGeom prst="rect">
                <a:avLst/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7615FF9-5599-0611-4570-744F1F9D8E2F}"/>
                  </a:ext>
                </a:extLst>
              </p:cNvPr>
              <p:cNvSpPr/>
              <p:nvPr/>
            </p:nvSpPr>
            <p:spPr>
              <a:xfrm>
                <a:off x="17722380" y="23541507"/>
                <a:ext cx="970211" cy="5114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5A746D20-0B5C-05A1-B82B-6C8842D6FFD8}"/>
                  </a:ext>
                </a:extLst>
              </p:cNvPr>
              <p:cNvSpPr/>
              <p:nvPr/>
            </p:nvSpPr>
            <p:spPr>
              <a:xfrm>
                <a:off x="20703324" y="22553955"/>
                <a:ext cx="970211" cy="5114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A0EE7D5-8BFD-745B-76B4-9F66747E4A9C}"/>
                  </a:ext>
                </a:extLst>
              </p:cNvPr>
              <p:cNvSpPr/>
              <p:nvPr/>
            </p:nvSpPr>
            <p:spPr>
              <a:xfrm>
                <a:off x="18316740" y="19134099"/>
                <a:ext cx="1256424" cy="5114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33CEF9B-3FBE-EED5-6298-05C3EF2EAC7F}"/>
                </a:ext>
              </a:extLst>
            </p:cNvPr>
            <p:cNvSpPr/>
            <p:nvPr/>
          </p:nvSpPr>
          <p:spPr>
            <a:xfrm>
              <a:off x="21121381" y="20642974"/>
              <a:ext cx="886034" cy="653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ACD585A-4871-04C3-B443-E7F2ADCC34CE}"/>
              </a:ext>
            </a:extLst>
          </p:cNvPr>
          <p:cNvSpPr txBox="1"/>
          <p:nvPr/>
        </p:nvSpPr>
        <p:spPr>
          <a:xfrm>
            <a:off x="17419345" y="19276534"/>
            <a:ext cx="3686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FNN manifold as P(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θ,t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7B615C-8D8F-7E48-3945-795C12C096C8}"/>
              </a:ext>
            </a:extLst>
          </p:cNvPr>
          <p:cNvSpPr txBox="1"/>
          <p:nvPr/>
        </p:nvSpPr>
        <p:spPr>
          <a:xfrm>
            <a:off x="22709972" y="19276534"/>
            <a:ext cx="3847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FNN manifold as P(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θ-θ</a:t>
            </a:r>
            <a:r>
              <a:rPr lang="en-US" altLang="ko-KR" sz="2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4D669E8-C06C-7F3E-6CAC-B00FDE3B5049}"/>
              </a:ext>
            </a:extLst>
          </p:cNvPr>
          <p:cNvGrpSpPr/>
          <p:nvPr/>
        </p:nvGrpSpPr>
        <p:grpSpPr>
          <a:xfrm>
            <a:off x="17827434" y="20407536"/>
            <a:ext cx="9278015" cy="3575647"/>
            <a:chOff x="17827434" y="20407536"/>
            <a:chExt cx="9278015" cy="357564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3015B13-FDF1-FAEE-D809-FB8AA0781F8D}"/>
                </a:ext>
              </a:extLst>
            </p:cNvPr>
            <p:cNvSpPr txBox="1"/>
            <p:nvPr/>
          </p:nvSpPr>
          <p:spPr>
            <a:xfrm rot="405570">
              <a:off x="23485624" y="23644629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1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8547B0F-9E0D-F712-C5A3-1D67D41F8127}"/>
                </a:ext>
              </a:extLst>
            </p:cNvPr>
            <p:cNvSpPr txBox="1"/>
            <p:nvPr/>
          </p:nvSpPr>
          <p:spPr>
            <a:xfrm rot="17262389">
              <a:off x="25892204" y="22760928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2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387967A-61F9-7D65-D58F-AB1777FAB13C}"/>
                </a:ext>
              </a:extLst>
            </p:cNvPr>
            <p:cNvSpPr txBox="1"/>
            <p:nvPr/>
          </p:nvSpPr>
          <p:spPr>
            <a:xfrm rot="16396228">
              <a:off x="26286704" y="20934012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3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7DFC57D-8355-1C11-415E-776E4D947D71}"/>
                </a:ext>
              </a:extLst>
            </p:cNvPr>
            <p:cNvSpPr txBox="1"/>
            <p:nvPr/>
          </p:nvSpPr>
          <p:spPr>
            <a:xfrm rot="405570">
              <a:off x="17827434" y="23598344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1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000C2E2-FF3F-761A-D29F-06948AE1F5CE}"/>
                </a:ext>
              </a:extLst>
            </p:cNvPr>
            <p:cNvSpPr txBox="1"/>
            <p:nvPr/>
          </p:nvSpPr>
          <p:spPr>
            <a:xfrm rot="17262389">
              <a:off x="20234014" y="22714643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2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84CEA40-9397-1030-B3D5-A408CC05086F}"/>
                </a:ext>
              </a:extLst>
            </p:cNvPr>
            <p:cNvSpPr txBox="1"/>
            <p:nvPr/>
          </p:nvSpPr>
          <p:spPr>
            <a:xfrm rot="16396228">
              <a:off x="20628514" y="20887727"/>
              <a:ext cx="129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dimension 3</a:t>
              </a:r>
              <a:endParaRPr lang="ko-KR" altLang="en-US" sz="16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C341D9-94FF-B410-7ADB-ADDE9C02D383}"/>
              </a:ext>
            </a:extLst>
          </p:cNvPr>
          <p:cNvSpPr/>
          <p:nvPr/>
        </p:nvSpPr>
        <p:spPr>
          <a:xfrm>
            <a:off x="16958682" y="30891231"/>
            <a:ext cx="616485" cy="509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8C1AEDA-BBB4-28A4-639D-633CEF7508A5}"/>
              </a:ext>
            </a:extLst>
          </p:cNvPr>
          <p:cNvGrpSpPr/>
          <p:nvPr/>
        </p:nvGrpSpPr>
        <p:grpSpPr>
          <a:xfrm>
            <a:off x="17129062" y="35484149"/>
            <a:ext cx="10586115" cy="4137197"/>
            <a:chOff x="17159850" y="35122325"/>
            <a:chExt cx="10586115" cy="41371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0FC07AE-EEEE-4CB7-B152-F75B0A37D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t="49539"/>
            <a:stretch/>
          </p:blipFill>
          <p:spPr>
            <a:xfrm>
              <a:off x="17161591" y="35297358"/>
              <a:ext cx="10584374" cy="3851054"/>
            </a:xfrm>
            <a:prstGeom prst="rect">
              <a:avLst/>
            </a:prstGeom>
          </p:spPr>
        </p:pic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D499E35-25A2-C1A6-F336-9562681E808B}"/>
                </a:ext>
              </a:extLst>
            </p:cNvPr>
            <p:cNvGrpSpPr/>
            <p:nvPr/>
          </p:nvGrpSpPr>
          <p:grpSpPr>
            <a:xfrm>
              <a:off x="17159850" y="35122325"/>
              <a:ext cx="10586115" cy="4137197"/>
              <a:chOff x="17159850" y="35122325"/>
              <a:chExt cx="10586115" cy="4137197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9B2AA20-1687-0E51-2EB2-A91C7BA01713}"/>
                  </a:ext>
                </a:extLst>
              </p:cNvPr>
              <p:cNvSpPr/>
              <p:nvPr/>
            </p:nvSpPr>
            <p:spPr>
              <a:xfrm>
                <a:off x="17159850" y="35248347"/>
                <a:ext cx="616485" cy="509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0DC8C31-1658-1102-5791-A3B86E344CD7}"/>
                  </a:ext>
                </a:extLst>
              </p:cNvPr>
              <p:cNvSpPr/>
              <p:nvPr/>
            </p:nvSpPr>
            <p:spPr>
              <a:xfrm>
                <a:off x="19821382" y="35122325"/>
                <a:ext cx="616485" cy="509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0C0C825-97DB-6F38-A9CA-97C45DC05F6D}"/>
                  </a:ext>
                </a:extLst>
              </p:cNvPr>
              <p:cNvSpPr/>
              <p:nvPr/>
            </p:nvSpPr>
            <p:spPr>
              <a:xfrm>
                <a:off x="23771590" y="35232053"/>
                <a:ext cx="3974375" cy="509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9549A37-5C0F-E970-FF4F-7705E7E605C5}"/>
                  </a:ext>
                </a:extLst>
              </p:cNvPr>
              <p:cNvSpPr/>
              <p:nvPr/>
            </p:nvSpPr>
            <p:spPr>
              <a:xfrm>
                <a:off x="24479183" y="38812335"/>
                <a:ext cx="3059909" cy="3360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61A08AE-16D2-6D48-D969-AB2AEFC75E64}"/>
                  </a:ext>
                </a:extLst>
              </p:cNvPr>
              <p:cNvSpPr/>
              <p:nvPr/>
            </p:nvSpPr>
            <p:spPr>
              <a:xfrm>
                <a:off x="24049144" y="36710745"/>
                <a:ext cx="316709" cy="1267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83F5226D-E5E7-581F-146D-C9F6F302A1DF}"/>
                  </a:ext>
                </a:extLst>
              </p:cNvPr>
              <p:cNvSpPr/>
              <p:nvPr/>
            </p:nvSpPr>
            <p:spPr>
              <a:xfrm>
                <a:off x="20854002" y="35414595"/>
                <a:ext cx="1993556" cy="2873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BB359EB-A305-2580-A269-C71949264484}"/>
                  </a:ext>
                </a:extLst>
              </p:cNvPr>
              <p:cNvSpPr/>
              <p:nvPr/>
            </p:nvSpPr>
            <p:spPr>
              <a:xfrm>
                <a:off x="18106768" y="38873888"/>
                <a:ext cx="1993556" cy="3856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F0BF75F4-7A55-3B08-1A5D-C10BCAE3ECD7}"/>
              </a:ext>
            </a:extLst>
          </p:cNvPr>
          <p:cNvSpPr txBox="1"/>
          <p:nvPr/>
        </p:nvSpPr>
        <p:spPr>
          <a:xfrm>
            <a:off x="21546959" y="34511132"/>
            <a:ext cx="223353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700" dirty="0">
                <a:solidFill>
                  <a:srgbClr val="000000"/>
                </a:solidFill>
                <a:latin typeface="Arial" panose="020B0604020202020204" pitchFamily="34" charset="0"/>
              </a:rPr>
              <a:t>signal-to-noise ratio</a:t>
            </a:r>
            <a:endParaRPr lang="en-US" sz="1700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CE671E2-615C-C6F4-39DD-67D27F8855C6}"/>
              </a:ext>
            </a:extLst>
          </p:cNvPr>
          <p:cNvSpPr txBox="1"/>
          <p:nvPr/>
        </p:nvSpPr>
        <p:spPr>
          <a:xfrm>
            <a:off x="19986672" y="35575965"/>
            <a:ext cx="34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MF/PC-to-FNN weight matrix (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=4)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871293B-25AB-1E57-FE30-9574F9AE5FCE}"/>
              </a:ext>
            </a:extLst>
          </p:cNvPr>
          <p:cNvSpPr txBox="1"/>
          <p:nvPr/>
        </p:nvSpPr>
        <p:spPr>
          <a:xfrm>
            <a:off x="38796218" y="58468653"/>
            <a:ext cx="13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dimension 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B4B99D2-A315-0942-7B61-5DAB51E5DEDE}"/>
              </a:ext>
            </a:extLst>
          </p:cNvPr>
          <p:cNvSpPr txBox="1"/>
          <p:nvPr/>
        </p:nvSpPr>
        <p:spPr>
          <a:xfrm rot="16200000">
            <a:off x="36853712" y="56546601"/>
            <a:ext cx="1306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dimension 2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AC843E4-F907-FBC0-2EB5-660C1E3F051B}"/>
              </a:ext>
            </a:extLst>
          </p:cNvPr>
          <p:cNvSpPr txBox="1"/>
          <p:nvPr/>
        </p:nvSpPr>
        <p:spPr>
          <a:xfrm>
            <a:off x="24858141" y="35465345"/>
            <a:ext cx="2507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model-generated latent dynamics (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=4)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51040F4-3468-A230-0C03-B18146783A08}"/>
              </a:ext>
            </a:extLst>
          </p:cNvPr>
          <p:cNvSpPr txBox="1"/>
          <p:nvPr/>
        </p:nvSpPr>
        <p:spPr>
          <a:xfrm>
            <a:off x="15389604" y="39648965"/>
            <a:ext cx="9468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>
                <a:latin typeface="Helvetica" pitchFamily="2" charset="0"/>
              </a:rPr>
              <a:t>Acknowledements</a:t>
            </a:r>
          </a:p>
          <a:p>
            <a:r>
              <a:rPr lang="en-US" sz="2000" dirty="0">
                <a:latin typeface="Helvetica" pitchFamily="2" charset="0"/>
              </a:rPr>
              <a:t>This work was supported by the Center for Cognition and Sociality (IBS-R001-D2), Institute for Basic Science, South Korea.</a:t>
            </a:r>
            <a:endParaRPr lang="en-KR" sz="2000" dirty="0">
              <a:latin typeface="Helvetica" pitchFamily="2" charset="0"/>
            </a:endParaRPr>
          </a:p>
          <a:p>
            <a:endParaRPr lang="en-KR" sz="2000" b="1" dirty="0">
              <a:latin typeface="Helvetica" pitchFamily="2" charset="0"/>
            </a:endParaRPr>
          </a:p>
          <a:p>
            <a:r>
              <a:rPr lang="en-KR" sz="2000" b="1" dirty="0">
                <a:latin typeface="Helvetica" pitchFamily="2" charset="0"/>
              </a:rPr>
              <a:t>References</a:t>
            </a:r>
          </a:p>
          <a:p>
            <a:pPr marL="342900" indent="-342900">
              <a:buAutoNum type="arabicPeriod"/>
            </a:pPr>
            <a:r>
              <a:rPr lang="en-KR" sz="2000" dirty="0">
                <a:latin typeface="Helvetica" pitchFamily="2" charset="0"/>
              </a:rPr>
              <a:t>Sun et al. (2016) Eur J Neurosci </a:t>
            </a:r>
            <a:r>
              <a:rPr lang="en-KR" sz="2000" i="1" dirty="0">
                <a:latin typeface="Helvetica" pitchFamily="2" charset="0"/>
              </a:rPr>
              <a:t>44</a:t>
            </a:r>
            <a:r>
              <a:rPr lang="en-KR" sz="2000" dirty="0">
                <a:latin typeface="Helvetica" pitchFamily="2" charset="0"/>
              </a:rPr>
              <a:t>, 2531-42.</a:t>
            </a:r>
          </a:p>
          <a:p>
            <a:pPr marL="342900" indent="-342900">
              <a:buAutoNum type="arabicPeriod"/>
            </a:pPr>
            <a:r>
              <a:rPr lang="en-KR" sz="2000" dirty="0">
                <a:latin typeface="Helvetica" pitchFamily="2" charset="0"/>
              </a:rPr>
              <a:t>Markanday, Hong et al. (2023) Nat Commun </a:t>
            </a:r>
            <a:r>
              <a:rPr lang="en-KR" sz="2000" i="1" dirty="0">
                <a:latin typeface="Helvetica" pitchFamily="2" charset="0"/>
              </a:rPr>
              <a:t>14</a:t>
            </a:r>
            <a:r>
              <a:rPr lang="en-KR" sz="2000" dirty="0">
                <a:latin typeface="Helvetica" pitchFamily="2" charset="0"/>
              </a:rPr>
              <a:t>, 2548.</a:t>
            </a:r>
          </a:p>
          <a:p>
            <a:pPr marL="342900" indent="-342900">
              <a:buAutoNum type="arabicPeriod"/>
            </a:pPr>
            <a:r>
              <a:rPr lang="en-KR" sz="2000" dirty="0">
                <a:latin typeface="Helvetica" pitchFamily="2" charset="0"/>
              </a:rPr>
              <a:t>Fakharian et al. (2025) Science </a:t>
            </a:r>
            <a:r>
              <a:rPr lang="en-KR" sz="2000" i="1" dirty="0">
                <a:latin typeface="Helvetica" pitchFamily="2" charset="0"/>
              </a:rPr>
              <a:t>388</a:t>
            </a:r>
            <a:r>
              <a:rPr lang="en-KR" sz="2000" dirty="0">
                <a:latin typeface="Helvetica" pitchFamily="2" charset="0"/>
              </a:rPr>
              <a:t>, 869-75.</a:t>
            </a:r>
          </a:p>
          <a:p>
            <a:pPr marL="342900" indent="-342900">
              <a:buAutoNum type="arabicPeriod"/>
            </a:pPr>
            <a:r>
              <a:rPr lang="en-KR" sz="2000" dirty="0">
                <a:latin typeface="Helvetica" pitchFamily="2" charset="0"/>
              </a:rPr>
              <a:t>Semedo et al. (2019) Neuron </a:t>
            </a:r>
            <a:r>
              <a:rPr lang="en-KR" sz="2000" i="1" dirty="0">
                <a:latin typeface="Helvetica" pitchFamily="2" charset="0"/>
              </a:rPr>
              <a:t>102</a:t>
            </a:r>
            <a:r>
              <a:rPr lang="en-KR" sz="2000" dirty="0">
                <a:latin typeface="Helvetica" pitchFamily="2" charset="0"/>
              </a:rPr>
              <a:t>, 249-59.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4598FDFF-BF3F-5C83-127E-4C4B8C14B33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365709" y="40056818"/>
            <a:ext cx="2235200" cy="1943100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DE5D26E1-2ECC-3480-8437-3A5A4AEEC0BE}"/>
              </a:ext>
            </a:extLst>
          </p:cNvPr>
          <p:cNvSpPr txBox="1"/>
          <p:nvPr/>
        </p:nvSpPr>
        <p:spPr>
          <a:xfrm>
            <a:off x="12559660" y="33243216"/>
            <a:ext cx="20540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based on neural d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ata in ref. 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C2206-5E4C-D4A4-96D0-9C28F8054D88}"/>
              </a:ext>
            </a:extLst>
          </p:cNvPr>
          <p:cNvSpPr txBox="1"/>
          <p:nvPr/>
        </p:nvSpPr>
        <p:spPr>
          <a:xfrm>
            <a:off x="25440815" y="39192963"/>
            <a:ext cx="2233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dimension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BCA74-2A6D-34F5-1D51-4BF16E9CEC6C}"/>
              </a:ext>
            </a:extLst>
          </p:cNvPr>
          <p:cNvSpPr txBox="1"/>
          <p:nvPr/>
        </p:nvSpPr>
        <p:spPr>
          <a:xfrm rot="16200000">
            <a:off x="23558645" y="37445950"/>
            <a:ext cx="1283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dimension 2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268199" y="6483754"/>
            <a:ext cx="14472000" cy="33047763"/>
          </a:xfrm>
          <a:prstGeom prst="roundRect">
            <a:avLst>
              <a:gd name="adj" fmla="val 48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0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3616</TotalTime>
  <Words>563</Words>
  <Application>Microsoft Macintosh PowerPoint</Application>
  <PresentationFormat>Custom</PresentationFormat>
  <Paragraphs>87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FUTURA MEDIUM</vt:lpstr>
      <vt:lpstr>Helvetica</vt:lpstr>
      <vt:lpstr>Office 테마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Sungho Hong</cp:lastModifiedBy>
  <cp:revision>276</cp:revision>
  <dcterms:created xsi:type="dcterms:W3CDTF">2025-04-17T03:29:19Z</dcterms:created>
  <dcterms:modified xsi:type="dcterms:W3CDTF">2025-07-17T01:28:31Z</dcterms:modified>
</cp:coreProperties>
</file>